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8" r:id="rId1"/>
  </p:sldMasterIdLst>
  <p:notesMasterIdLst>
    <p:notesMasterId r:id="rId12"/>
  </p:notesMasterIdLst>
  <p:sldIdLst>
    <p:sldId id="256" r:id="rId2"/>
    <p:sldId id="257" r:id="rId3"/>
    <p:sldId id="258" r:id="rId4"/>
    <p:sldId id="259" r:id="rId5"/>
    <p:sldId id="260" r:id="rId6"/>
    <p:sldId id="261" r:id="rId7"/>
    <p:sldId id="264" r:id="rId8"/>
    <p:sldId id="265" r:id="rId9"/>
    <p:sldId id="262" r:id="rId10"/>
    <p:sldId id="263" r:id="rId11"/>
  </p:sldIdLst>
  <p:sldSz cx="14630400" cy="8229600"/>
  <p:notesSz cx="8229600" cy="14630400"/>
  <p:embeddedFontLst>
    <p:embeddedFont>
      <p:font typeface="Century Gothic" panose="020B0502020202020204" pitchFamily="34" charset="0"/>
      <p:regular r:id="rId13"/>
      <p:bold r:id="rId14"/>
      <p:italic r:id="rId15"/>
      <p:boldItalic r:id="rId16"/>
    </p:embeddedFont>
    <p:embeddedFont>
      <p:font typeface="Poppins Light" panose="00000400000000000000" pitchFamily="2" charset="0"/>
      <p:regular r:id="rId17"/>
      <p:italic r:id="rId18"/>
    </p:embeddedFont>
    <p:embeddedFont>
      <p:font typeface="Roboto Light" panose="02000000000000000000" pitchFamily="2" charset="0"/>
      <p:regular r:id="rId19"/>
    </p:embeddedFont>
    <p:embeddedFont>
      <p:font typeface="Wingdings 3" panose="05040102010807070707" pitchFamily="18" charset="2"/>
      <p:regular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AA9446-EBEC-4E6E-93C0-4D790361FE38}" v="6" dt="2024-11-25T04:23:46.3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3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5238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bg2">
                    <a:lumMod val="40000"/>
                    <a:lumOff val="6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5043391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8866533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03618668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1" name="Text Placeholder 3"/>
          <p:cNvSpPr>
            <a:spLocks noGrp="1"/>
          </p:cNvSpPr>
          <p:nvPr>
            <p:ph type="body" sz="half" idx="14"/>
          </p:nvPr>
        </p:nvSpPr>
        <p:spPr>
          <a:xfrm>
            <a:off x="2316481" y="4525409"/>
            <a:ext cx="8735579" cy="410609"/>
          </a:xfrm>
        </p:spPr>
        <p:txBody>
          <a:bodyPr vert="horz" lIns="91440" tIns="45720" rIns="91440" bIns="45720" rtlCol="0" anchor="t">
            <a:normAutofit/>
          </a:bodyPr>
          <a:lstStyle>
            <a:lvl1pPr marL="0" indent="0">
              <a:buNone/>
              <a:defRPr lang="en-US" sz="1680" b="0" i="0" kern="1200" cap="small" dirty="0">
                <a:solidFill>
                  <a:schemeClr val="bg2">
                    <a:lumMod val="40000"/>
                    <a:lumOff val="60000"/>
                  </a:schemeClr>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marL="0" lvl="0" indent="0">
              <a:buNone/>
            </a:pPr>
            <a:r>
              <a:rPr lang="en-US"/>
              <a:t>Click to 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
        <p:nvSpPr>
          <p:cNvPr id="15" name="TextBox 14"/>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218024755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9993556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11/25/2024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20253714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9" name="Straight Connector 18"/>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11/25/2024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02414352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01305916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3252034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3280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23176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6793164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42648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76395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69972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50010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7670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9972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11/25/2024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5871130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9053632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11/25/2024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8097980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11/25/2024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54489546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11/25/2024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4624191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4"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4"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11/25/2024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99620021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625045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png"/><Relationship Id="rId30"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7">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28">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9">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30">
            <a:extLst>
              <a:ext uri="{28A0092B-C50C-407E-A947-70E740481C1C}">
                <a14:useLocalDpi xmlns:a14="http://schemas.microsoft.com/office/drawing/2010/main" val="0"/>
              </a:ext>
            </a:extLst>
          </a:blip>
          <a:srcRect b="23320"/>
          <a:stretch/>
        </p:blipFill>
        <p:spPr>
          <a:xfrm>
            <a:off x="1032705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4AAD347D-5ACD-4C99-B74B-A9C85AD731AF}" type="datetimeFigureOut">
              <a:rPr lang="en-US" dirty="0"/>
              <a:t>11/25/2024</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502421369"/>
      </p:ext>
    </p:extLst>
  </p:cSld>
  <p:clrMap bg1="dk1" tx1="lt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5pPr>
      <a:lvl6pPr marL="30072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65534"/>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Boolean Expression Evaluator: A Deep Dive</a:t>
            </a:r>
            <a:endParaRPr lang="en-US" sz="4450" dirty="0"/>
          </a:p>
        </p:txBody>
      </p:sp>
      <p:sp>
        <p:nvSpPr>
          <p:cNvPr id="4" name="Text 1"/>
          <p:cNvSpPr/>
          <p:nvPr/>
        </p:nvSpPr>
        <p:spPr>
          <a:xfrm>
            <a:off x="793790" y="4123253"/>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Welcome to this presentation on boolean expression evaluators, where we'll explore their fundamentals, practical applications, and the fascinating world of logic in computer science.</a:t>
            </a:r>
            <a:endParaRPr lang="en-US" sz="1750" dirty="0"/>
          </a:p>
        </p:txBody>
      </p:sp>
      <p:sp>
        <p:nvSpPr>
          <p:cNvPr id="7" name="Text 4"/>
          <p:cNvSpPr/>
          <p:nvPr/>
        </p:nvSpPr>
        <p:spPr>
          <a:xfrm>
            <a:off x="1270040" y="5467112"/>
            <a:ext cx="4038005" cy="396835"/>
          </a:xfrm>
          <a:prstGeom prst="rect">
            <a:avLst/>
          </a:prstGeom>
          <a:noFill/>
          <a:ln/>
        </p:spPr>
        <p:txBody>
          <a:bodyPr wrap="none" lIns="0" tIns="0" rIns="0" bIns="0" rtlCol="0" anchor="t"/>
          <a:lstStyle/>
          <a:p>
            <a:pPr marL="0" indent="0" algn="l">
              <a:lnSpc>
                <a:spcPts val="3100"/>
              </a:lnSpc>
              <a:buNone/>
            </a:pPr>
            <a:r>
              <a:rPr lang="en-US" sz="2200" dirty="0">
                <a:solidFill>
                  <a:schemeClr val="bg1"/>
                </a:solidFill>
              </a:rPr>
              <a:t>Project by:</a:t>
            </a:r>
          </a:p>
          <a:p>
            <a:pPr marL="0" indent="0" algn="l">
              <a:lnSpc>
                <a:spcPts val="3100"/>
              </a:lnSpc>
              <a:buNone/>
            </a:pPr>
            <a:r>
              <a:rPr lang="en-US" sz="2200" dirty="0">
                <a:solidFill>
                  <a:schemeClr val="bg1"/>
                </a:solidFill>
              </a:rPr>
              <a:t>Y.RAJESH KUMAR REDDY(192211902)</a:t>
            </a:r>
          </a:p>
          <a:p>
            <a:pPr marL="0" indent="0" algn="l">
              <a:lnSpc>
                <a:spcPts val="3100"/>
              </a:lnSpc>
              <a:buNone/>
            </a:pPr>
            <a:r>
              <a:rPr lang="en-US" sz="2200" dirty="0">
                <a:solidFill>
                  <a:schemeClr val="bg1"/>
                </a:solidFill>
              </a:rPr>
              <a:t>K.PAVAN KUMAR(192210543)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28624"/>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Conclusion and Future Developments</a:t>
            </a:r>
            <a:endParaRPr lang="en-US" sz="4450" dirty="0"/>
          </a:p>
        </p:txBody>
      </p:sp>
      <p:sp>
        <p:nvSpPr>
          <p:cNvPr id="4" name="Text 1"/>
          <p:cNvSpPr/>
          <p:nvPr/>
        </p:nvSpPr>
        <p:spPr>
          <a:xfrm>
            <a:off x="6280190" y="408634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Boolean expression evaluators are powerful tools with applications in computer science, software engineering, and beyond. As technology advances, we can expect further developments in efficiency, accuracy, and complexity handling, leading to even more sophisticated and innovative solutions in various fields.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9932908" cy="708779"/>
          </a:xfrm>
          <a:prstGeom prst="rect">
            <a:avLst/>
          </a:prstGeom>
          <a:noFill/>
          <a:ln/>
        </p:spPr>
        <p:txBody>
          <a:bodyPr wrap="non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Introduction to Boolean Expressions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F2F3"/>
                </a:solidFill>
                <a:latin typeface="Poppins Light" pitchFamily="34" charset="0"/>
                <a:ea typeface="Poppins Light" pitchFamily="34" charset="-122"/>
                <a:cs typeface="Poppins Light" pitchFamily="34" charset="-120"/>
              </a:rPr>
              <a:t>What are they?</a:t>
            </a:r>
            <a:endParaRPr lang="en-US" sz="2200" dirty="0"/>
          </a:p>
        </p:txBody>
      </p:sp>
      <p:sp>
        <p:nvSpPr>
          <p:cNvPr id="4" name="Text 2"/>
          <p:cNvSpPr/>
          <p:nvPr/>
        </p:nvSpPr>
        <p:spPr>
          <a:xfrm>
            <a:off x="793790" y="439685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Boolean expressions are statements that can be evaluated as either true or false.</a:t>
            </a:r>
            <a:endParaRPr lang="en-US" sz="1750" dirty="0"/>
          </a:p>
        </p:txBody>
      </p:sp>
      <p:sp>
        <p:nvSpPr>
          <p:cNvPr id="5" name="Text 3"/>
          <p:cNvSpPr/>
          <p:nvPr/>
        </p:nvSpPr>
        <p:spPr>
          <a:xfrm>
            <a:off x="7599521" y="3815715"/>
            <a:ext cx="3466267" cy="354330"/>
          </a:xfrm>
          <a:prstGeom prst="rect">
            <a:avLst/>
          </a:prstGeom>
          <a:noFill/>
          <a:ln/>
        </p:spPr>
        <p:txBody>
          <a:bodyPr wrap="none" lIns="0" tIns="0" rIns="0" bIns="0" rtlCol="0" anchor="t"/>
          <a:lstStyle/>
          <a:p>
            <a:pPr marL="0" indent="0">
              <a:lnSpc>
                <a:spcPts val="2750"/>
              </a:lnSpc>
              <a:buNone/>
            </a:pPr>
            <a:r>
              <a:rPr lang="en-US" sz="2200" dirty="0">
                <a:solidFill>
                  <a:srgbClr val="F2F2F3"/>
                </a:solidFill>
                <a:latin typeface="Poppins Light" pitchFamily="34" charset="0"/>
                <a:ea typeface="Poppins Light" pitchFamily="34" charset="-122"/>
                <a:cs typeface="Poppins Light" pitchFamily="34" charset="-120"/>
              </a:rPr>
              <a:t>Why are they important?</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They form the basis of logic in computer science, used in decision-making, programming languages, and database queries.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65115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Syntax and Basic Operations</a:t>
            </a:r>
            <a:endParaRPr lang="en-US" sz="4450" dirty="0"/>
          </a:p>
        </p:txBody>
      </p:sp>
      <p:sp>
        <p:nvSpPr>
          <p:cNvPr id="4" name="Shape 1"/>
          <p:cNvSpPr/>
          <p:nvPr/>
        </p:nvSpPr>
        <p:spPr>
          <a:xfrm>
            <a:off x="6280190" y="3664029"/>
            <a:ext cx="510302" cy="510302"/>
          </a:xfrm>
          <a:prstGeom prst="roundRect">
            <a:avLst>
              <a:gd name="adj" fmla="val 18669"/>
            </a:avLst>
          </a:prstGeom>
          <a:solidFill>
            <a:srgbClr val="3D3D42"/>
          </a:solidFill>
          <a:ln w="7620">
            <a:solidFill>
              <a:srgbClr val="56565B"/>
            </a:solidFill>
            <a:prstDash val="solid"/>
          </a:ln>
        </p:spPr>
      </p:sp>
      <p:sp>
        <p:nvSpPr>
          <p:cNvPr id="5" name="Text 2"/>
          <p:cNvSpPr/>
          <p:nvPr/>
        </p:nvSpPr>
        <p:spPr>
          <a:xfrm>
            <a:off x="6485573" y="3749040"/>
            <a:ext cx="99417"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Poppins Light" pitchFamily="34" charset="0"/>
                <a:ea typeface="Poppins Light" pitchFamily="34" charset="-122"/>
                <a:cs typeface="Poppins Light" pitchFamily="34" charset="-120"/>
              </a:rPr>
              <a:t>1</a:t>
            </a:r>
            <a:endParaRPr lang="en-US" sz="2650" dirty="0"/>
          </a:p>
        </p:txBody>
      </p:sp>
      <p:sp>
        <p:nvSpPr>
          <p:cNvPr id="6" name="Text 3"/>
          <p:cNvSpPr/>
          <p:nvPr/>
        </p:nvSpPr>
        <p:spPr>
          <a:xfrm>
            <a:off x="7017306" y="366402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Operators</a:t>
            </a:r>
            <a:endParaRPr lang="en-US" sz="2200" dirty="0"/>
          </a:p>
        </p:txBody>
      </p:sp>
      <p:sp>
        <p:nvSpPr>
          <p:cNvPr id="7" name="Text 4"/>
          <p:cNvSpPr/>
          <p:nvPr/>
        </p:nvSpPr>
        <p:spPr>
          <a:xfrm>
            <a:off x="7017306" y="4154448"/>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Common operators include AND, OR, NOT, XOR, and others.</a:t>
            </a:r>
            <a:endParaRPr lang="en-US" sz="1750" dirty="0"/>
          </a:p>
        </p:txBody>
      </p:sp>
      <p:sp>
        <p:nvSpPr>
          <p:cNvPr id="8" name="Shape 5"/>
          <p:cNvSpPr/>
          <p:nvPr/>
        </p:nvSpPr>
        <p:spPr>
          <a:xfrm>
            <a:off x="10171867" y="3664029"/>
            <a:ext cx="510302" cy="510302"/>
          </a:xfrm>
          <a:prstGeom prst="roundRect">
            <a:avLst>
              <a:gd name="adj" fmla="val 18669"/>
            </a:avLst>
          </a:prstGeom>
          <a:solidFill>
            <a:srgbClr val="3D3D42"/>
          </a:solidFill>
          <a:ln w="7620">
            <a:solidFill>
              <a:srgbClr val="56565B"/>
            </a:solidFill>
            <a:prstDash val="solid"/>
          </a:ln>
        </p:spPr>
      </p:sp>
      <p:sp>
        <p:nvSpPr>
          <p:cNvPr id="9" name="Text 6"/>
          <p:cNvSpPr/>
          <p:nvPr/>
        </p:nvSpPr>
        <p:spPr>
          <a:xfrm>
            <a:off x="10329624" y="3749040"/>
            <a:ext cx="194667"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Poppins Light" pitchFamily="34" charset="0"/>
                <a:ea typeface="Poppins Light" pitchFamily="34" charset="-122"/>
                <a:cs typeface="Poppins Light" pitchFamily="34" charset="-120"/>
              </a:rPr>
              <a:t>2</a:t>
            </a:r>
            <a:endParaRPr lang="en-US" sz="2650" dirty="0"/>
          </a:p>
        </p:txBody>
      </p:sp>
      <p:sp>
        <p:nvSpPr>
          <p:cNvPr id="10" name="Text 7"/>
          <p:cNvSpPr/>
          <p:nvPr/>
        </p:nvSpPr>
        <p:spPr>
          <a:xfrm>
            <a:off x="10908983" y="366402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Variables</a:t>
            </a:r>
            <a:endParaRPr lang="en-US" sz="2200" dirty="0"/>
          </a:p>
        </p:txBody>
      </p:sp>
      <p:sp>
        <p:nvSpPr>
          <p:cNvPr id="11" name="Text 8"/>
          <p:cNvSpPr/>
          <p:nvPr/>
        </p:nvSpPr>
        <p:spPr>
          <a:xfrm>
            <a:off x="10908983" y="4154448"/>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Variables represent truth values, often denoted as true or false.</a:t>
            </a:r>
            <a:endParaRPr lang="en-US" sz="1750" dirty="0"/>
          </a:p>
        </p:txBody>
      </p:sp>
      <p:sp>
        <p:nvSpPr>
          <p:cNvPr id="12" name="Shape 9"/>
          <p:cNvSpPr/>
          <p:nvPr/>
        </p:nvSpPr>
        <p:spPr>
          <a:xfrm>
            <a:off x="6280190" y="5725120"/>
            <a:ext cx="510302" cy="510302"/>
          </a:xfrm>
          <a:prstGeom prst="roundRect">
            <a:avLst>
              <a:gd name="adj" fmla="val 18669"/>
            </a:avLst>
          </a:prstGeom>
          <a:solidFill>
            <a:srgbClr val="3D3D42"/>
          </a:solidFill>
          <a:ln w="7620">
            <a:solidFill>
              <a:srgbClr val="56565B"/>
            </a:solidFill>
            <a:prstDash val="solid"/>
          </a:ln>
        </p:spPr>
      </p:sp>
      <p:sp>
        <p:nvSpPr>
          <p:cNvPr id="13" name="Text 10"/>
          <p:cNvSpPr/>
          <p:nvPr/>
        </p:nvSpPr>
        <p:spPr>
          <a:xfrm>
            <a:off x="6435804" y="5810131"/>
            <a:ext cx="199072"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Poppins Light" pitchFamily="34" charset="0"/>
                <a:ea typeface="Poppins Light" pitchFamily="34" charset="-122"/>
                <a:cs typeface="Poppins Light" pitchFamily="34" charset="-120"/>
              </a:rPr>
              <a:t>3</a:t>
            </a:r>
            <a:endParaRPr lang="en-US" sz="2650" dirty="0"/>
          </a:p>
        </p:txBody>
      </p:sp>
      <p:sp>
        <p:nvSpPr>
          <p:cNvPr id="14" name="Text 11"/>
          <p:cNvSpPr/>
          <p:nvPr/>
        </p:nvSpPr>
        <p:spPr>
          <a:xfrm>
            <a:off x="7017306" y="572512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Parentheses</a:t>
            </a:r>
            <a:endParaRPr lang="en-US" sz="2200" dirty="0"/>
          </a:p>
        </p:txBody>
      </p:sp>
      <p:sp>
        <p:nvSpPr>
          <p:cNvPr id="15" name="Text 12"/>
          <p:cNvSpPr/>
          <p:nvPr/>
        </p:nvSpPr>
        <p:spPr>
          <a:xfrm>
            <a:off x="7017306" y="6215539"/>
            <a:ext cx="6819305"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Parentheses are used to control the order of operations.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602462"/>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Truth Tables and Logic Gates</a:t>
            </a:r>
            <a:endParaRPr lang="en-US" sz="4450" dirty="0"/>
          </a:p>
        </p:txBody>
      </p:sp>
      <p:sp>
        <p:nvSpPr>
          <p:cNvPr id="4" name="Shape 1"/>
          <p:cNvSpPr/>
          <p:nvPr/>
        </p:nvSpPr>
        <p:spPr>
          <a:xfrm>
            <a:off x="6280190" y="3360182"/>
            <a:ext cx="7556421" cy="3266837"/>
          </a:xfrm>
          <a:prstGeom prst="roundRect">
            <a:avLst>
              <a:gd name="adj" fmla="val 2916"/>
            </a:avLst>
          </a:prstGeom>
          <a:noFill/>
          <a:ln w="7620">
            <a:solidFill>
              <a:srgbClr val="FFFFFF">
                <a:alpha val="24000"/>
              </a:srgbClr>
            </a:solidFill>
            <a:prstDash val="solid"/>
          </a:ln>
        </p:spPr>
      </p:sp>
      <p:sp>
        <p:nvSpPr>
          <p:cNvPr id="5" name="Shape 2"/>
          <p:cNvSpPr/>
          <p:nvPr/>
        </p:nvSpPr>
        <p:spPr>
          <a:xfrm>
            <a:off x="6287810" y="3367802"/>
            <a:ext cx="7540347" cy="650319"/>
          </a:xfrm>
          <a:prstGeom prst="rect">
            <a:avLst/>
          </a:prstGeom>
          <a:solidFill>
            <a:srgbClr val="FFFFFF">
              <a:alpha val="4000"/>
            </a:srgbClr>
          </a:solidFill>
          <a:ln/>
        </p:spPr>
      </p:sp>
      <p:sp>
        <p:nvSpPr>
          <p:cNvPr id="6" name="Text 3"/>
          <p:cNvSpPr/>
          <p:nvPr/>
        </p:nvSpPr>
        <p:spPr>
          <a:xfrm>
            <a:off x="6515457" y="3511510"/>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Input A</a:t>
            </a:r>
            <a:endParaRPr lang="en-US" sz="1750" dirty="0"/>
          </a:p>
        </p:txBody>
      </p:sp>
      <p:sp>
        <p:nvSpPr>
          <p:cNvPr id="7" name="Text 4"/>
          <p:cNvSpPr/>
          <p:nvPr/>
        </p:nvSpPr>
        <p:spPr>
          <a:xfrm>
            <a:off x="9032438" y="3511510"/>
            <a:ext cx="205192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Input B</a:t>
            </a:r>
            <a:endParaRPr lang="en-US" sz="1750" dirty="0"/>
          </a:p>
        </p:txBody>
      </p:sp>
      <p:sp>
        <p:nvSpPr>
          <p:cNvPr id="8" name="Text 5"/>
          <p:cNvSpPr/>
          <p:nvPr/>
        </p:nvSpPr>
        <p:spPr>
          <a:xfrm>
            <a:off x="11545610" y="3511510"/>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Output</a:t>
            </a:r>
            <a:endParaRPr lang="en-US" sz="1750" dirty="0"/>
          </a:p>
        </p:txBody>
      </p:sp>
      <p:sp>
        <p:nvSpPr>
          <p:cNvPr id="9" name="Shape 6"/>
          <p:cNvSpPr/>
          <p:nvPr/>
        </p:nvSpPr>
        <p:spPr>
          <a:xfrm>
            <a:off x="6287810" y="4018121"/>
            <a:ext cx="7540347" cy="650319"/>
          </a:xfrm>
          <a:prstGeom prst="rect">
            <a:avLst/>
          </a:prstGeom>
          <a:solidFill>
            <a:srgbClr val="000000">
              <a:alpha val="4000"/>
            </a:srgbClr>
          </a:solidFill>
          <a:ln/>
        </p:spPr>
      </p:sp>
      <p:sp>
        <p:nvSpPr>
          <p:cNvPr id="10" name="Text 7"/>
          <p:cNvSpPr/>
          <p:nvPr/>
        </p:nvSpPr>
        <p:spPr>
          <a:xfrm>
            <a:off x="6515457" y="4161830"/>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True</a:t>
            </a:r>
            <a:endParaRPr lang="en-US" sz="1750" dirty="0"/>
          </a:p>
        </p:txBody>
      </p:sp>
      <p:sp>
        <p:nvSpPr>
          <p:cNvPr id="11" name="Text 8"/>
          <p:cNvSpPr/>
          <p:nvPr/>
        </p:nvSpPr>
        <p:spPr>
          <a:xfrm>
            <a:off x="9032438" y="4161830"/>
            <a:ext cx="205192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True</a:t>
            </a:r>
            <a:endParaRPr lang="en-US" sz="1750" dirty="0"/>
          </a:p>
        </p:txBody>
      </p:sp>
      <p:sp>
        <p:nvSpPr>
          <p:cNvPr id="12" name="Text 9"/>
          <p:cNvSpPr/>
          <p:nvPr/>
        </p:nvSpPr>
        <p:spPr>
          <a:xfrm>
            <a:off x="11545610" y="4161830"/>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True</a:t>
            </a:r>
            <a:endParaRPr lang="en-US" sz="1750" dirty="0"/>
          </a:p>
        </p:txBody>
      </p:sp>
      <p:sp>
        <p:nvSpPr>
          <p:cNvPr id="13" name="Shape 10"/>
          <p:cNvSpPr/>
          <p:nvPr/>
        </p:nvSpPr>
        <p:spPr>
          <a:xfrm>
            <a:off x="6287810" y="4668441"/>
            <a:ext cx="7540347" cy="650319"/>
          </a:xfrm>
          <a:prstGeom prst="rect">
            <a:avLst/>
          </a:prstGeom>
          <a:solidFill>
            <a:srgbClr val="FFFFFF">
              <a:alpha val="4000"/>
            </a:srgbClr>
          </a:solidFill>
          <a:ln/>
        </p:spPr>
      </p:sp>
      <p:sp>
        <p:nvSpPr>
          <p:cNvPr id="14" name="Text 11"/>
          <p:cNvSpPr/>
          <p:nvPr/>
        </p:nvSpPr>
        <p:spPr>
          <a:xfrm>
            <a:off x="6515457" y="4812149"/>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True</a:t>
            </a:r>
            <a:endParaRPr lang="en-US" sz="1750" dirty="0"/>
          </a:p>
        </p:txBody>
      </p:sp>
      <p:sp>
        <p:nvSpPr>
          <p:cNvPr id="15" name="Text 12"/>
          <p:cNvSpPr/>
          <p:nvPr/>
        </p:nvSpPr>
        <p:spPr>
          <a:xfrm>
            <a:off x="9032438" y="4812149"/>
            <a:ext cx="205192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False</a:t>
            </a:r>
            <a:endParaRPr lang="en-US" sz="1750" dirty="0"/>
          </a:p>
        </p:txBody>
      </p:sp>
      <p:sp>
        <p:nvSpPr>
          <p:cNvPr id="16" name="Text 13"/>
          <p:cNvSpPr/>
          <p:nvPr/>
        </p:nvSpPr>
        <p:spPr>
          <a:xfrm>
            <a:off x="11545610" y="4812149"/>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False</a:t>
            </a:r>
            <a:endParaRPr lang="en-US" sz="1750" dirty="0"/>
          </a:p>
        </p:txBody>
      </p:sp>
      <p:sp>
        <p:nvSpPr>
          <p:cNvPr id="17" name="Shape 14"/>
          <p:cNvSpPr/>
          <p:nvPr/>
        </p:nvSpPr>
        <p:spPr>
          <a:xfrm>
            <a:off x="6287810" y="5318760"/>
            <a:ext cx="7540347" cy="650319"/>
          </a:xfrm>
          <a:prstGeom prst="rect">
            <a:avLst/>
          </a:prstGeom>
          <a:solidFill>
            <a:srgbClr val="000000">
              <a:alpha val="4000"/>
            </a:srgbClr>
          </a:solidFill>
          <a:ln/>
        </p:spPr>
      </p:sp>
      <p:sp>
        <p:nvSpPr>
          <p:cNvPr id="18" name="Text 15"/>
          <p:cNvSpPr/>
          <p:nvPr/>
        </p:nvSpPr>
        <p:spPr>
          <a:xfrm>
            <a:off x="6515457" y="5462468"/>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False</a:t>
            </a:r>
            <a:endParaRPr lang="en-US" sz="1750" dirty="0"/>
          </a:p>
        </p:txBody>
      </p:sp>
      <p:sp>
        <p:nvSpPr>
          <p:cNvPr id="19" name="Text 16"/>
          <p:cNvSpPr/>
          <p:nvPr/>
        </p:nvSpPr>
        <p:spPr>
          <a:xfrm>
            <a:off x="9032438" y="5462468"/>
            <a:ext cx="205192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True</a:t>
            </a:r>
            <a:endParaRPr lang="en-US" sz="1750" dirty="0"/>
          </a:p>
        </p:txBody>
      </p:sp>
      <p:sp>
        <p:nvSpPr>
          <p:cNvPr id="20" name="Text 17"/>
          <p:cNvSpPr/>
          <p:nvPr/>
        </p:nvSpPr>
        <p:spPr>
          <a:xfrm>
            <a:off x="11545610" y="5462468"/>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False</a:t>
            </a:r>
            <a:endParaRPr lang="en-US" sz="1750" dirty="0"/>
          </a:p>
        </p:txBody>
      </p:sp>
      <p:sp>
        <p:nvSpPr>
          <p:cNvPr id="21" name="Shape 18"/>
          <p:cNvSpPr/>
          <p:nvPr/>
        </p:nvSpPr>
        <p:spPr>
          <a:xfrm>
            <a:off x="6287810" y="5969079"/>
            <a:ext cx="7540347" cy="650319"/>
          </a:xfrm>
          <a:prstGeom prst="rect">
            <a:avLst/>
          </a:prstGeom>
          <a:solidFill>
            <a:srgbClr val="FFFFFF">
              <a:alpha val="4000"/>
            </a:srgbClr>
          </a:solidFill>
          <a:ln/>
        </p:spPr>
      </p:sp>
      <p:sp>
        <p:nvSpPr>
          <p:cNvPr id="22" name="Text 19"/>
          <p:cNvSpPr/>
          <p:nvPr/>
        </p:nvSpPr>
        <p:spPr>
          <a:xfrm>
            <a:off x="6515457" y="6112788"/>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False</a:t>
            </a:r>
            <a:endParaRPr lang="en-US" sz="1750" dirty="0"/>
          </a:p>
        </p:txBody>
      </p:sp>
      <p:sp>
        <p:nvSpPr>
          <p:cNvPr id="23" name="Text 20"/>
          <p:cNvSpPr/>
          <p:nvPr/>
        </p:nvSpPr>
        <p:spPr>
          <a:xfrm>
            <a:off x="9032438" y="6112788"/>
            <a:ext cx="205192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False</a:t>
            </a:r>
            <a:endParaRPr lang="en-US" sz="1750" dirty="0"/>
          </a:p>
        </p:txBody>
      </p:sp>
      <p:sp>
        <p:nvSpPr>
          <p:cNvPr id="24" name="Text 21"/>
          <p:cNvSpPr/>
          <p:nvPr/>
        </p:nvSpPr>
        <p:spPr>
          <a:xfrm>
            <a:off x="11545610" y="6112788"/>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False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516499"/>
            <a:ext cx="6070044" cy="708779"/>
          </a:xfrm>
          <a:prstGeom prst="rect">
            <a:avLst/>
          </a:prstGeom>
          <a:noFill/>
          <a:ln/>
        </p:spPr>
        <p:txBody>
          <a:bodyPr wrap="non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Evaluation Algorithms</a:t>
            </a:r>
            <a:endParaRPr lang="en-US" sz="4450" dirty="0"/>
          </a:p>
        </p:txBody>
      </p:sp>
      <p:pic>
        <p:nvPicPr>
          <p:cNvPr id="3" name="Image 0" descr="preencoded.png"/>
          <p:cNvPicPr>
            <a:picLocks noChangeAspect="1"/>
          </p:cNvPicPr>
          <p:nvPr/>
        </p:nvPicPr>
        <p:blipFill>
          <a:blip r:embed="rId3"/>
          <a:stretch>
            <a:fillRect/>
          </a:stretch>
        </p:blipFill>
        <p:spPr>
          <a:xfrm>
            <a:off x="2978348" y="2678906"/>
            <a:ext cx="2152055" cy="1306949"/>
          </a:xfrm>
          <a:prstGeom prst="rect">
            <a:avLst/>
          </a:prstGeom>
        </p:spPr>
      </p:pic>
      <p:sp>
        <p:nvSpPr>
          <p:cNvPr id="4" name="Text 1"/>
          <p:cNvSpPr/>
          <p:nvPr/>
        </p:nvSpPr>
        <p:spPr>
          <a:xfrm>
            <a:off x="4013002" y="3267551"/>
            <a:ext cx="82748"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1</a:t>
            </a:r>
            <a:endParaRPr lang="en-US" sz="2200" dirty="0"/>
          </a:p>
        </p:txBody>
      </p:sp>
      <p:sp>
        <p:nvSpPr>
          <p:cNvPr id="5" name="Text 2"/>
          <p:cNvSpPr/>
          <p:nvPr/>
        </p:nvSpPr>
        <p:spPr>
          <a:xfrm>
            <a:off x="5357217" y="29057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Recursive Descent</a:t>
            </a:r>
            <a:endParaRPr lang="en-US" sz="2200" dirty="0"/>
          </a:p>
        </p:txBody>
      </p:sp>
      <p:sp>
        <p:nvSpPr>
          <p:cNvPr id="6" name="Text 3"/>
          <p:cNvSpPr/>
          <p:nvPr/>
        </p:nvSpPr>
        <p:spPr>
          <a:xfrm>
            <a:off x="5357217" y="3396139"/>
            <a:ext cx="5612249"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Break down the expression into smaller sub-expressions.</a:t>
            </a:r>
            <a:endParaRPr lang="en-US" sz="1750" dirty="0"/>
          </a:p>
        </p:txBody>
      </p:sp>
      <p:sp>
        <p:nvSpPr>
          <p:cNvPr id="7" name="Shape 4"/>
          <p:cNvSpPr/>
          <p:nvPr/>
        </p:nvSpPr>
        <p:spPr>
          <a:xfrm>
            <a:off x="5187077" y="3998952"/>
            <a:ext cx="8592860" cy="15240"/>
          </a:xfrm>
          <a:prstGeom prst="roundRect">
            <a:avLst>
              <a:gd name="adj" fmla="val 625116"/>
            </a:avLst>
          </a:prstGeom>
          <a:solidFill>
            <a:srgbClr val="56565B"/>
          </a:solidFill>
          <a:ln/>
        </p:spPr>
      </p:sp>
      <p:pic>
        <p:nvPicPr>
          <p:cNvPr id="8" name="Image 1" descr="preencoded.png"/>
          <p:cNvPicPr>
            <a:picLocks noChangeAspect="1"/>
          </p:cNvPicPr>
          <p:nvPr/>
        </p:nvPicPr>
        <p:blipFill>
          <a:blip r:embed="rId4"/>
          <a:stretch>
            <a:fillRect/>
          </a:stretch>
        </p:blipFill>
        <p:spPr>
          <a:xfrm>
            <a:off x="1902381" y="4042529"/>
            <a:ext cx="4304109" cy="1306949"/>
          </a:xfrm>
          <a:prstGeom prst="rect">
            <a:avLst/>
          </a:prstGeom>
        </p:spPr>
      </p:pic>
      <p:sp>
        <p:nvSpPr>
          <p:cNvPr id="9" name="Text 5"/>
          <p:cNvSpPr/>
          <p:nvPr/>
        </p:nvSpPr>
        <p:spPr>
          <a:xfrm>
            <a:off x="3973235" y="4469249"/>
            <a:ext cx="162163"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2</a:t>
            </a:r>
            <a:endParaRPr lang="en-US" sz="2200" dirty="0"/>
          </a:p>
        </p:txBody>
      </p:sp>
      <p:sp>
        <p:nvSpPr>
          <p:cNvPr id="10" name="Text 6"/>
          <p:cNvSpPr/>
          <p:nvPr/>
        </p:nvSpPr>
        <p:spPr>
          <a:xfrm>
            <a:off x="6433304" y="4269343"/>
            <a:ext cx="346650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Shunting-Yard Algorithm</a:t>
            </a:r>
            <a:endParaRPr lang="en-US" sz="2200" dirty="0"/>
          </a:p>
        </p:txBody>
      </p:sp>
      <p:sp>
        <p:nvSpPr>
          <p:cNvPr id="11" name="Text 7"/>
          <p:cNvSpPr/>
          <p:nvPr/>
        </p:nvSpPr>
        <p:spPr>
          <a:xfrm>
            <a:off x="6433304" y="4759762"/>
            <a:ext cx="5216485"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Convert infix notation to postfix for easier evaluation.</a:t>
            </a:r>
            <a:endParaRPr lang="en-US" sz="1750" dirty="0"/>
          </a:p>
        </p:txBody>
      </p:sp>
      <p:sp>
        <p:nvSpPr>
          <p:cNvPr id="12" name="Shape 8"/>
          <p:cNvSpPr/>
          <p:nvPr/>
        </p:nvSpPr>
        <p:spPr>
          <a:xfrm>
            <a:off x="6263164" y="5362575"/>
            <a:ext cx="7516773" cy="15240"/>
          </a:xfrm>
          <a:prstGeom prst="roundRect">
            <a:avLst>
              <a:gd name="adj" fmla="val 625116"/>
            </a:avLst>
          </a:prstGeom>
          <a:solidFill>
            <a:srgbClr val="56565B"/>
          </a:solidFill>
          <a:ln/>
        </p:spPr>
      </p:sp>
      <p:pic>
        <p:nvPicPr>
          <p:cNvPr id="13" name="Image 2" descr="preencoded.png"/>
          <p:cNvPicPr>
            <a:picLocks noChangeAspect="1"/>
          </p:cNvPicPr>
          <p:nvPr/>
        </p:nvPicPr>
        <p:blipFill>
          <a:blip r:embed="rId5"/>
          <a:stretch>
            <a:fillRect/>
          </a:stretch>
        </p:blipFill>
        <p:spPr>
          <a:xfrm>
            <a:off x="826294" y="5406152"/>
            <a:ext cx="6456164" cy="1306949"/>
          </a:xfrm>
          <a:prstGeom prst="rect">
            <a:avLst/>
          </a:prstGeom>
        </p:spPr>
      </p:pic>
      <p:sp>
        <p:nvSpPr>
          <p:cNvPr id="14" name="Text 9"/>
          <p:cNvSpPr/>
          <p:nvPr/>
        </p:nvSpPr>
        <p:spPr>
          <a:xfrm>
            <a:off x="3971330" y="5832872"/>
            <a:ext cx="165854"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3</a:t>
            </a:r>
            <a:endParaRPr lang="en-US" sz="2200" dirty="0"/>
          </a:p>
        </p:txBody>
      </p:sp>
      <p:sp>
        <p:nvSpPr>
          <p:cNvPr id="15" name="Text 10"/>
          <p:cNvSpPr/>
          <p:nvPr/>
        </p:nvSpPr>
        <p:spPr>
          <a:xfrm>
            <a:off x="7509272" y="5632966"/>
            <a:ext cx="3087410"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Truth Table Evaluation</a:t>
            </a:r>
            <a:endParaRPr lang="en-US" sz="2200" dirty="0"/>
          </a:p>
        </p:txBody>
      </p:sp>
      <p:sp>
        <p:nvSpPr>
          <p:cNvPr id="16" name="Text 11"/>
          <p:cNvSpPr/>
          <p:nvPr/>
        </p:nvSpPr>
        <p:spPr>
          <a:xfrm>
            <a:off x="7509272" y="6123384"/>
            <a:ext cx="5478542"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Systematically evaluate all possible truth combinations.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577"/>
          </a:xfrm>
          <a:prstGeom prst="rect">
            <a:avLst/>
          </a:prstGeom>
        </p:spPr>
      </p:pic>
      <p:sp>
        <p:nvSpPr>
          <p:cNvPr id="3" name="Text 0"/>
          <p:cNvSpPr/>
          <p:nvPr/>
        </p:nvSpPr>
        <p:spPr>
          <a:xfrm>
            <a:off x="702112" y="551736"/>
            <a:ext cx="7739777" cy="1253966"/>
          </a:xfrm>
          <a:prstGeom prst="rect">
            <a:avLst/>
          </a:prstGeom>
          <a:noFill/>
          <a:ln/>
        </p:spPr>
        <p:txBody>
          <a:bodyPr wrap="square" lIns="0" tIns="0" rIns="0" bIns="0" rtlCol="0" anchor="t"/>
          <a:lstStyle/>
          <a:p>
            <a:pPr marL="0" indent="0">
              <a:lnSpc>
                <a:spcPts val="4900"/>
              </a:lnSpc>
              <a:buNone/>
            </a:pPr>
            <a:r>
              <a:rPr lang="en-US" sz="3900" dirty="0">
                <a:solidFill>
                  <a:srgbClr val="F2F2F3"/>
                </a:solidFill>
                <a:latin typeface="Poppins Light" pitchFamily="34" charset="0"/>
                <a:ea typeface="Poppins Light" pitchFamily="34" charset="-122"/>
                <a:cs typeface="Poppins Light" pitchFamily="34" charset="-120"/>
              </a:rPr>
              <a:t>Implementing a Boolean Evaluator</a:t>
            </a:r>
            <a:endParaRPr lang="en-US" sz="3900" dirty="0"/>
          </a:p>
        </p:txBody>
      </p:sp>
      <p:pic>
        <p:nvPicPr>
          <p:cNvPr id="4" name="Image 1" descr="preencoded.png"/>
          <p:cNvPicPr>
            <a:picLocks noChangeAspect="1"/>
          </p:cNvPicPr>
          <p:nvPr/>
        </p:nvPicPr>
        <p:blipFill>
          <a:blip r:embed="rId4"/>
          <a:stretch>
            <a:fillRect/>
          </a:stretch>
        </p:blipFill>
        <p:spPr>
          <a:xfrm>
            <a:off x="702112" y="2106573"/>
            <a:ext cx="501491" cy="501491"/>
          </a:xfrm>
          <a:prstGeom prst="rect">
            <a:avLst/>
          </a:prstGeom>
        </p:spPr>
      </p:pic>
      <p:sp>
        <p:nvSpPr>
          <p:cNvPr id="5" name="Text 1"/>
          <p:cNvSpPr/>
          <p:nvPr/>
        </p:nvSpPr>
        <p:spPr>
          <a:xfrm>
            <a:off x="702112" y="2808684"/>
            <a:ext cx="3173016" cy="313373"/>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Poppins Light" pitchFamily="34" charset="0"/>
                <a:ea typeface="Poppins Light" pitchFamily="34" charset="-122"/>
                <a:cs typeface="Poppins Light" pitchFamily="34" charset="-120"/>
              </a:rPr>
              <a:t>Programming Languages</a:t>
            </a:r>
            <a:endParaRPr lang="en-US" sz="1950" dirty="0"/>
          </a:p>
        </p:txBody>
      </p:sp>
      <p:sp>
        <p:nvSpPr>
          <p:cNvPr id="6" name="Text 2"/>
          <p:cNvSpPr/>
          <p:nvPr/>
        </p:nvSpPr>
        <p:spPr>
          <a:xfrm>
            <a:off x="702112" y="3242429"/>
            <a:ext cx="7739777" cy="320992"/>
          </a:xfrm>
          <a:prstGeom prst="rect">
            <a:avLst/>
          </a:prstGeom>
          <a:noFill/>
          <a:ln/>
        </p:spPr>
        <p:txBody>
          <a:bodyPr wrap="none" lIns="0" tIns="0" rIns="0" bIns="0" rtlCol="0" anchor="t"/>
          <a:lstStyle/>
          <a:p>
            <a:pPr marL="0" indent="0" algn="l">
              <a:lnSpc>
                <a:spcPts val="2500"/>
              </a:lnSpc>
              <a:buNone/>
            </a:pPr>
            <a:r>
              <a:rPr lang="en-US" sz="1550" dirty="0">
                <a:solidFill>
                  <a:srgbClr val="E5E0DF"/>
                </a:solidFill>
                <a:latin typeface="Roboto Light" pitchFamily="34" charset="0"/>
                <a:ea typeface="Roboto Light" pitchFamily="34" charset="-122"/>
                <a:cs typeface="Roboto Light" pitchFamily="34" charset="-120"/>
              </a:rPr>
              <a:t>Choose a language that supports boolean logic and data structures.</a:t>
            </a:r>
            <a:endParaRPr lang="en-US" sz="1550" dirty="0"/>
          </a:p>
        </p:txBody>
      </p:sp>
      <p:pic>
        <p:nvPicPr>
          <p:cNvPr id="7" name="Image 2" descr="preencoded.png"/>
          <p:cNvPicPr>
            <a:picLocks noChangeAspect="1"/>
          </p:cNvPicPr>
          <p:nvPr/>
        </p:nvPicPr>
        <p:blipFill>
          <a:blip r:embed="rId5"/>
          <a:stretch>
            <a:fillRect/>
          </a:stretch>
        </p:blipFill>
        <p:spPr>
          <a:xfrm>
            <a:off x="702112" y="4165283"/>
            <a:ext cx="501491" cy="501491"/>
          </a:xfrm>
          <a:prstGeom prst="rect">
            <a:avLst/>
          </a:prstGeom>
        </p:spPr>
      </p:pic>
      <p:sp>
        <p:nvSpPr>
          <p:cNvPr id="8" name="Text 3"/>
          <p:cNvSpPr/>
          <p:nvPr/>
        </p:nvSpPr>
        <p:spPr>
          <a:xfrm>
            <a:off x="702112" y="4867394"/>
            <a:ext cx="2507813" cy="313373"/>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Poppins Light" pitchFamily="34" charset="0"/>
                <a:ea typeface="Poppins Light" pitchFamily="34" charset="-122"/>
                <a:cs typeface="Poppins Light" pitchFamily="34" charset="-120"/>
              </a:rPr>
              <a:t>Data Structures</a:t>
            </a:r>
            <a:endParaRPr lang="en-US" sz="1950" dirty="0"/>
          </a:p>
        </p:txBody>
      </p:sp>
      <p:sp>
        <p:nvSpPr>
          <p:cNvPr id="9" name="Text 4"/>
          <p:cNvSpPr/>
          <p:nvPr/>
        </p:nvSpPr>
        <p:spPr>
          <a:xfrm>
            <a:off x="702112" y="5301139"/>
            <a:ext cx="7739777" cy="320992"/>
          </a:xfrm>
          <a:prstGeom prst="rect">
            <a:avLst/>
          </a:prstGeom>
          <a:noFill/>
          <a:ln/>
        </p:spPr>
        <p:txBody>
          <a:bodyPr wrap="none" lIns="0" tIns="0" rIns="0" bIns="0" rtlCol="0" anchor="t"/>
          <a:lstStyle/>
          <a:p>
            <a:pPr marL="0" indent="0" algn="l">
              <a:lnSpc>
                <a:spcPts val="2500"/>
              </a:lnSpc>
              <a:buNone/>
            </a:pPr>
            <a:r>
              <a:rPr lang="en-US" sz="1550" dirty="0">
                <a:solidFill>
                  <a:srgbClr val="E5E0DF"/>
                </a:solidFill>
                <a:latin typeface="Roboto Light" pitchFamily="34" charset="0"/>
                <a:ea typeface="Roboto Light" pitchFamily="34" charset="-122"/>
                <a:cs typeface="Roboto Light" pitchFamily="34" charset="-120"/>
              </a:rPr>
              <a:t>Use appropriate data structures like stacks, queues, or trees.</a:t>
            </a:r>
            <a:endParaRPr lang="en-US" sz="1550" dirty="0"/>
          </a:p>
        </p:txBody>
      </p:sp>
      <p:pic>
        <p:nvPicPr>
          <p:cNvPr id="10" name="Image 3" descr="preencoded.png"/>
          <p:cNvPicPr>
            <a:picLocks noChangeAspect="1"/>
          </p:cNvPicPr>
          <p:nvPr/>
        </p:nvPicPr>
        <p:blipFill>
          <a:blip r:embed="rId6"/>
          <a:stretch>
            <a:fillRect/>
          </a:stretch>
        </p:blipFill>
        <p:spPr>
          <a:xfrm>
            <a:off x="702112" y="6223992"/>
            <a:ext cx="501491" cy="501491"/>
          </a:xfrm>
          <a:prstGeom prst="rect">
            <a:avLst/>
          </a:prstGeom>
        </p:spPr>
      </p:pic>
      <p:sp>
        <p:nvSpPr>
          <p:cNvPr id="11" name="Text 5"/>
          <p:cNvSpPr/>
          <p:nvPr/>
        </p:nvSpPr>
        <p:spPr>
          <a:xfrm>
            <a:off x="702112" y="6926104"/>
            <a:ext cx="2908459" cy="313373"/>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Poppins Light" pitchFamily="34" charset="0"/>
                <a:ea typeface="Poppins Light" pitchFamily="34" charset="-122"/>
                <a:cs typeface="Poppins Light" pitchFamily="34" charset="-120"/>
              </a:rPr>
              <a:t>Testing and Debugging</a:t>
            </a:r>
            <a:endParaRPr lang="en-US" sz="1950" dirty="0"/>
          </a:p>
        </p:txBody>
      </p:sp>
      <p:sp>
        <p:nvSpPr>
          <p:cNvPr id="12" name="Text 6"/>
          <p:cNvSpPr/>
          <p:nvPr/>
        </p:nvSpPr>
        <p:spPr>
          <a:xfrm>
            <a:off x="702112" y="7359848"/>
            <a:ext cx="7739777" cy="320992"/>
          </a:xfrm>
          <a:prstGeom prst="rect">
            <a:avLst/>
          </a:prstGeom>
          <a:noFill/>
          <a:ln/>
        </p:spPr>
        <p:txBody>
          <a:bodyPr wrap="none" lIns="0" tIns="0" rIns="0" bIns="0" rtlCol="0" anchor="t"/>
          <a:lstStyle/>
          <a:p>
            <a:pPr marL="0" indent="0" algn="l">
              <a:lnSpc>
                <a:spcPts val="2500"/>
              </a:lnSpc>
              <a:buNone/>
            </a:pPr>
            <a:r>
              <a:rPr lang="en-US" sz="1550" dirty="0">
                <a:solidFill>
                  <a:srgbClr val="E5E0DF"/>
                </a:solidFill>
                <a:latin typeface="Roboto Light" pitchFamily="34" charset="0"/>
                <a:ea typeface="Roboto Light" pitchFamily="34" charset="-122"/>
                <a:cs typeface="Roboto Light" pitchFamily="34" charset="-120"/>
              </a:rPr>
              <a:t>Thoroughly test your evaluator with various expressions.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C73F0B0D-9582-113B-B286-3844A916CE6C}"/>
              </a:ext>
            </a:extLst>
          </p:cNvPr>
          <p:cNvSpPr txBox="1"/>
          <p:nvPr/>
        </p:nvSpPr>
        <p:spPr>
          <a:xfrm>
            <a:off x="3657600" y="-3709909"/>
            <a:ext cx="7315200" cy="12631920"/>
          </a:xfrm>
          <a:prstGeom prst="rect">
            <a:avLst/>
          </a:prstGeom>
          <a:noFill/>
        </p:spPr>
        <p:txBody>
          <a:bodyPr wrap="square">
            <a:spAutoFit/>
          </a:bodyPr>
          <a:lstStyle/>
          <a:p>
            <a:pPr marL="6350" marR="0" indent="-6350" algn="just">
              <a:lnSpc>
                <a:spcPct val="107000"/>
              </a:lnSpc>
              <a:spcAft>
                <a:spcPts val="575"/>
              </a:spcAft>
              <a:tabLst>
                <a:tab pos="1478280" algn="l"/>
              </a:tabLst>
            </a:pPr>
            <a:r>
              <a:rPr lang="en-IN" sz="1200" b="1" kern="100" dirty="0">
                <a:effectLst/>
                <a:latin typeface="Times New Roman" panose="02020603050405020304" pitchFamily="18" charset="0"/>
                <a:ea typeface="Times New Roman" panose="02020603050405020304" pitchFamily="18" charset="0"/>
              </a:rPr>
              <a:t>Program : 	</a:t>
            </a:r>
            <a:endParaRPr lang="en-IN" sz="1200" kern="100" dirty="0">
              <a:effectLst/>
              <a:latin typeface="Times New Roman" panose="02020603050405020304" pitchFamily="18" charset="0"/>
              <a:ea typeface="Times New Roman" panose="02020603050405020304" pitchFamily="18" charset="0"/>
            </a:endParaRP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#include &lt;iostream&gt;</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#include &lt;</a:t>
            </a:r>
            <a:r>
              <a:rPr lang="en-IN" sz="1200" kern="100" dirty="0" err="1">
                <a:effectLst/>
                <a:latin typeface="Times New Roman" panose="02020603050405020304" pitchFamily="18" charset="0"/>
                <a:ea typeface="Times New Roman" panose="02020603050405020304" pitchFamily="18" charset="0"/>
              </a:rPr>
              <a:t>unordered_map</a:t>
            </a:r>
            <a:r>
              <a:rPr lang="en-IN" sz="1200" kern="100" dirty="0">
                <a:effectLst/>
                <a:latin typeface="Times New Roman" panose="02020603050405020304" pitchFamily="18" charset="0"/>
                <a:ea typeface="Times New Roman" panose="02020603050405020304" pitchFamily="18" charset="0"/>
              </a:rPr>
              <a:t>&gt;</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#include &lt;</a:t>
            </a:r>
            <a:r>
              <a:rPr lang="en-IN" sz="1200" kern="100" dirty="0" err="1">
                <a:effectLst/>
                <a:latin typeface="Times New Roman" panose="02020603050405020304" pitchFamily="18" charset="0"/>
                <a:ea typeface="Times New Roman" panose="02020603050405020304" pitchFamily="18" charset="0"/>
              </a:rPr>
              <a:t>sstream</a:t>
            </a:r>
            <a:r>
              <a:rPr lang="en-IN" sz="1200" kern="100" dirty="0">
                <a:effectLst/>
                <a:latin typeface="Times New Roman" panose="02020603050405020304" pitchFamily="18" charset="0"/>
                <a:ea typeface="Times New Roman" panose="02020603050405020304" pitchFamily="18" charset="0"/>
              </a:rPr>
              <a:t>&gt;</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#include &lt;string&gt;</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#include &lt;algorithm&gt;</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using namespace std;</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class </a:t>
            </a:r>
            <a:r>
              <a:rPr lang="en-IN" sz="1200" kern="100" dirty="0" err="1">
                <a:effectLst/>
                <a:latin typeface="Times New Roman" panose="02020603050405020304" pitchFamily="18" charset="0"/>
                <a:ea typeface="Times New Roman" panose="02020603050405020304" pitchFamily="18" charset="0"/>
              </a:rPr>
              <a:t>BooleanExpressionEvaluator</a:t>
            </a: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private:</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r>
              <a:rPr lang="en-IN" sz="1200" kern="100" dirty="0" err="1">
                <a:effectLst/>
                <a:latin typeface="Times New Roman" panose="02020603050405020304" pitchFamily="18" charset="0"/>
                <a:ea typeface="Times New Roman" panose="02020603050405020304" pitchFamily="18" charset="0"/>
              </a:rPr>
              <a:t>unordered_map</a:t>
            </a:r>
            <a:r>
              <a:rPr lang="en-IN" sz="1200" kern="100" dirty="0">
                <a:effectLst/>
                <a:latin typeface="Times New Roman" panose="02020603050405020304" pitchFamily="18" charset="0"/>
                <a:ea typeface="Times New Roman" panose="02020603050405020304" pitchFamily="18" charset="0"/>
              </a:rPr>
              <a:t>&lt;string, bool&gt; variables;  // Store variables and their </a:t>
            </a:r>
            <a:r>
              <a:rPr lang="en-IN" sz="1200" kern="100" dirty="0" err="1">
                <a:effectLst/>
                <a:latin typeface="Times New Roman" panose="02020603050405020304" pitchFamily="18" charset="0"/>
                <a:ea typeface="Times New Roman" panose="02020603050405020304" pitchFamily="18" charset="0"/>
              </a:rPr>
              <a:t>boolean</a:t>
            </a:r>
            <a:r>
              <a:rPr lang="en-IN" sz="1200" kern="100" dirty="0">
                <a:effectLst/>
                <a:latin typeface="Times New Roman" panose="02020603050405020304" pitchFamily="18" charset="0"/>
                <a:ea typeface="Times New Roman" panose="02020603050405020304" pitchFamily="18" charset="0"/>
              </a:rPr>
              <a:t> values</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public:</a:t>
            </a:r>
          </a:p>
          <a:p>
            <a:pPr marL="6350" marR="0" indent="-6350" algn="just">
              <a:lnSpc>
                <a:spcPct val="107000"/>
              </a:lnSpc>
              <a:spcAft>
                <a:spcPts val="575"/>
              </a:spcAft>
              <a:tabLst>
                <a:tab pos="1478280" algn="l"/>
              </a:tabLst>
            </a:pPr>
            <a:endParaRPr lang="en-IN" sz="1200" kern="100" dirty="0">
              <a:latin typeface="Times New Roman" panose="02020603050405020304" pitchFamily="18" charset="0"/>
              <a:ea typeface="Times New Roman" panose="02020603050405020304" pitchFamily="18" charset="0"/>
            </a:endParaRPr>
          </a:p>
          <a:p>
            <a:pPr marL="6350" marR="0" indent="-6350" algn="just">
              <a:lnSpc>
                <a:spcPct val="107000"/>
              </a:lnSpc>
              <a:spcAft>
                <a:spcPts val="575"/>
              </a:spcAft>
              <a:tabLst>
                <a:tab pos="1478280" algn="l"/>
              </a:tabLst>
            </a:pPr>
            <a:endParaRPr lang="en-IN" sz="1200" kern="100" dirty="0">
              <a:effectLst/>
              <a:latin typeface="Times New Roman" panose="02020603050405020304" pitchFamily="18" charset="0"/>
              <a:ea typeface="Times New Roman" panose="02020603050405020304" pitchFamily="18" charset="0"/>
            </a:endParaRPr>
          </a:p>
          <a:p>
            <a:pPr marL="6350" marR="0" indent="-6350" algn="just">
              <a:lnSpc>
                <a:spcPct val="107000"/>
              </a:lnSpc>
              <a:spcAft>
                <a:spcPts val="575"/>
              </a:spcAft>
              <a:tabLst>
                <a:tab pos="1478280" algn="l"/>
              </a:tabLst>
            </a:pPr>
            <a:endParaRPr lang="en-IN" sz="1200" kern="100" dirty="0">
              <a:latin typeface="Times New Roman" panose="02020603050405020304" pitchFamily="18" charset="0"/>
              <a:ea typeface="Times New Roman" panose="02020603050405020304" pitchFamily="18" charset="0"/>
            </a:endParaRPr>
          </a:p>
          <a:p>
            <a:pPr marL="6350" marR="0" indent="-6350" algn="just">
              <a:lnSpc>
                <a:spcPct val="107000"/>
              </a:lnSpc>
              <a:spcAft>
                <a:spcPts val="575"/>
              </a:spcAft>
              <a:tabLst>
                <a:tab pos="1478280" algn="l"/>
              </a:tabLst>
            </a:pPr>
            <a:endParaRPr lang="en-IN" sz="1200" kern="100" dirty="0">
              <a:effectLst/>
              <a:latin typeface="Times New Roman" panose="02020603050405020304" pitchFamily="18" charset="0"/>
              <a:ea typeface="Times New Roman" panose="02020603050405020304" pitchFamily="18" charset="0"/>
            </a:endParaRP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 Method to set the value of a Boolean variable</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void </a:t>
            </a:r>
            <a:r>
              <a:rPr lang="en-IN" sz="1200" kern="100" dirty="0" err="1">
                <a:effectLst/>
                <a:latin typeface="Times New Roman" panose="02020603050405020304" pitchFamily="18" charset="0"/>
                <a:ea typeface="Times New Roman" panose="02020603050405020304" pitchFamily="18" charset="0"/>
              </a:rPr>
              <a:t>set_variable</a:t>
            </a:r>
            <a:r>
              <a:rPr lang="en-IN" sz="1200" kern="100" dirty="0">
                <a:effectLst/>
                <a:latin typeface="Times New Roman" panose="02020603050405020304" pitchFamily="18" charset="0"/>
                <a:ea typeface="Times New Roman" panose="02020603050405020304" pitchFamily="18" charset="0"/>
              </a:rPr>
              <a:t>(</a:t>
            </a:r>
            <a:r>
              <a:rPr lang="en-IN" sz="1200" kern="100" dirty="0" err="1">
                <a:effectLst/>
                <a:latin typeface="Times New Roman" panose="02020603050405020304" pitchFamily="18" charset="0"/>
                <a:ea typeface="Times New Roman" panose="02020603050405020304" pitchFamily="18" charset="0"/>
              </a:rPr>
              <a:t>const</a:t>
            </a:r>
            <a:r>
              <a:rPr lang="en-IN" sz="1200" kern="100" dirty="0">
                <a:effectLst/>
                <a:latin typeface="Times New Roman" panose="02020603050405020304" pitchFamily="18" charset="0"/>
                <a:ea typeface="Times New Roman" panose="02020603050405020304" pitchFamily="18" charset="0"/>
              </a:rPr>
              <a:t> string&amp; </a:t>
            </a:r>
            <a:r>
              <a:rPr lang="en-IN" sz="1200" kern="100" dirty="0" err="1">
                <a:effectLst/>
                <a:latin typeface="Times New Roman" panose="02020603050405020304" pitchFamily="18" charset="0"/>
                <a:ea typeface="Times New Roman" panose="02020603050405020304" pitchFamily="18" charset="0"/>
              </a:rPr>
              <a:t>var_name</a:t>
            </a:r>
            <a:r>
              <a:rPr lang="en-IN" sz="1200" kern="100" dirty="0">
                <a:effectLst/>
                <a:latin typeface="Times New Roman" panose="02020603050405020304" pitchFamily="18" charset="0"/>
                <a:ea typeface="Times New Roman" panose="02020603050405020304" pitchFamily="18" charset="0"/>
              </a:rPr>
              <a:t>, bool value)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variables[</a:t>
            </a:r>
            <a:r>
              <a:rPr lang="en-IN" sz="1200" kern="100" dirty="0" err="1">
                <a:effectLst/>
                <a:latin typeface="Times New Roman" panose="02020603050405020304" pitchFamily="18" charset="0"/>
                <a:ea typeface="Times New Roman" panose="02020603050405020304" pitchFamily="18" charset="0"/>
              </a:rPr>
              <a:t>var_name</a:t>
            </a:r>
            <a:r>
              <a:rPr lang="en-IN" sz="1200" kern="100" dirty="0">
                <a:effectLst/>
                <a:latin typeface="Times New Roman" panose="02020603050405020304" pitchFamily="18" charset="0"/>
                <a:ea typeface="Times New Roman" panose="02020603050405020304" pitchFamily="18" charset="0"/>
              </a:rPr>
              <a:t>] = value;</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 Method to evaluate the expression</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bool evaluate(</a:t>
            </a:r>
            <a:r>
              <a:rPr lang="en-IN" sz="1200" kern="100" dirty="0" err="1">
                <a:effectLst/>
                <a:latin typeface="Times New Roman" panose="02020603050405020304" pitchFamily="18" charset="0"/>
                <a:ea typeface="Times New Roman" panose="02020603050405020304" pitchFamily="18" charset="0"/>
              </a:rPr>
              <a:t>const</a:t>
            </a:r>
            <a:r>
              <a:rPr lang="en-IN" sz="1200" kern="100" dirty="0">
                <a:effectLst/>
                <a:latin typeface="Times New Roman" panose="02020603050405020304" pitchFamily="18" charset="0"/>
                <a:ea typeface="Times New Roman" panose="02020603050405020304" pitchFamily="18" charset="0"/>
              </a:rPr>
              <a:t> string&amp; expression)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r>
              <a:rPr lang="en-IN" sz="1200" kern="100" dirty="0" err="1">
                <a:effectLst/>
                <a:latin typeface="Times New Roman" panose="02020603050405020304" pitchFamily="18" charset="0"/>
                <a:ea typeface="Times New Roman" panose="02020603050405020304" pitchFamily="18" charset="0"/>
              </a:rPr>
              <a:t>stringstream</a:t>
            </a:r>
            <a:r>
              <a:rPr lang="en-IN" sz="1200" kern="100" dirty="0">
                <a:effectLst/>
                <a:latin typeface="Times New Roman" panose="02020603050405020304" pitchFamily="18" charset="0"/>
                <a:ea typeface="Times New Roman" panose="02020603050405020304" pitchFamily="18" charset="0"/>
              </a:rPr>
              <a:t> </a:t>
            </a:r>
            <a:r>
              <a:rPr lang="en-IN" sz="1200" kern="100" dirty="0" err="1">
                <a:effectLst/>
                <a:latin typeface="Times New Roman" panose="02020603050405020304" pitchFamily="18" charset="0"/>
                <a:ea typeface="Times New Roman" panose="02020603050405020304" pitchFamily="18" charset="0"/>
              </a:rPr>
              <a:t>expr_stream</a:t>
            </a:r>
            <a:r>
              <a:rPr lang="en-IN" sz="1200" kern="100" dirty="0">
                <a:effectLst/>
                <a:latin typeface="Times New Roman" panose="02020603050405020304" pitchFamily="18" charset="0"/>
                <a:ea typeface="Times New Roman" panose="02020603050405020304" pitchFamily="18" charset="0"/>
              </a:rPr>
              <a:t>(expression);</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string token;</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string operand1, operand2, </a:t>
            </a:r>
            <a:r>
              <a:rPr lang="en-IN" sz="1200" kern="100" dirty="0" err="1">
                <a:effectLst/>
                <a:latin typeface="Times New Roman" panose="02020603050405020304" pitchFamily="18" charset="0"/>
                <a:ea typeface="Times New Roman" panose="02020603050405020304" pitchFamily="18" charset="0"/>
              </a:rPr>
              <a:t>logical_operator</a:t>
            </a:r>
            <a:r>
              <a:rPr lang="en-IN" sz="1200" kern="100" dirty="0">
                <a:effectLst/>
                <a:latin typeface="Times New Roman" panose="02020603050405020304" pitchFamily="18" charset="0"/>
                <a:ea typeface="Times New Roman" panose="02020603050405020304" pitchFamily="18" charset="0"/>
              </a:rPr>
              <a:t>;</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 Parse the expression and replace variables with their values</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while (</a:t>
            </a:r>
            <a:r>
              <a:rPr lang="en-IN" sz="1200" kern="100" dirty="0" err="1">
                <a:effectLst/>
                <a:latin typeface="Times New Roman" panose="02020603050405020304" pitchFamily="18" charset="0"/>
                <a:ea typeface="Times New Roman" panose="02020603050405020304" pitchFamily="18" charset="0"/>
              </a:rPr>
              <a:t>expr_stream</a:t>
            </a:r>
            <a:r>
              <a:rPr lang="en-IN" sz="1200" kern="100" dirty="0">
                <a:effectLst/>
                <a:latin typeface="Times New Roman" panose="02020603050405020304" pitchFamily="18" charset="0"/>
                <a:ea typeface="Times New Roman" panose="02020603050405020304" pitchFamily="18" charset="0"/>
              </a:rPr>
              <a:t> &gt;&gt; token)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if (</a:t>
            </a:r>
            <a:r>
              <a:rPr lang="en-IN" sz="1200" kern="100" dirty="0" err="1">
                <a:effectLst/>
                <a:latin typeface="Times New Roman" panose="02020603050405020304" pitchFamily="18" charset="0"/>
                <a:ea typeface="Times New Roman" panose="02020603050405020304" pitchFamily="18" charset="0"/>
              </a:rPr>
              <a:t>variables.find</a:t>
            </a:r>
            <a:r>
              <a:rPr lang="en-IN" sz="1200" kern="100" dirty="0">
                <a:effectLst/>
                <a:latin typeface="Times New Roman" panose="02020603050405020304" pitchFamily="18" charset="0"/>
                <a:ea typeface="Times New Roman" panose="02020603050405020304" pitchFamily="18" charset="0"/>
              </a:rPr>
              <a:t>(token) != </a:t>
            </a:r>
            <a:r>
              <a:rPr lang="en-IN" sz="1200" kern="100" dirty="0" err="1">
                <a:effectLst/>
                <a:latin typeface="Times New Roman" panose="02020603050405020304" pitchFamily="18" charset="0"/>
                <a:ea typeface="Times New Roman" panose="02020603050405020304" pitchFamily="18" charset="0"/>
              </a:rPr>
              <a:t>variables.end</a:t>
            </a: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 If token is a variable, replace it with its value</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token = variables[token] ? "true" : "false";</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 If token is an operator, save it for later</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if (token == "AND" || token == "OR" || token == "NOT")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a:t>
            </a:r>
            <a:r>
              <a:rPr lang="en-IN" sz="1200" kern="100" dirty="0" err="1">
                <a:effectLst/>
                <a:latin typeface="Times New Roman" panose="02020603050405020304" pitchFamily="18" charset="0"/>
                <a:ea typeface="Times New Roman" panose="02020603050405020304" pitchFamily="18" charset="0"/>
              </a:rPr>
              <a:t>logical_operator</a:t>
            </a:r>
            <a:r>
              <a:rPr lang="en-IN" sz="1200" kern="100" dirty="0">
                <a:effectLst/>
                <a:latin typeface="Times New Roman" panose="02020603050405020304" pitchFamily="18" charset="0"/>
                <a:ea typeface="Times New Roman" panose="02020603050405020304" pitchFamily="18" charset="0"/>
              </a:rPr>
              <a:t> = token;</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 else if (token == "true" || token == "false")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 If token is a </a:t>
            </a:r>
            <a:r>
              <a:rPr lang="en-IN" sz="1200" kern="100" dirty="0" err="1">
                <a:effectLst/>
                <a:latin typeface="Times New Roman" panose="02020603050405020304" pitchFamily="18" charset="0"/>
                <a:ea typeface="Times New Roman" panose="02020603050405020304" pitchFamily="18" charset="0"/>
              </a:rPr>
              <a:t>boolean</a:t>
            </a:r>
            <a:r>
              <a:rPr lang="en-IN" sz="1200" kern="100" dirty="0">
                <a:effectLst/>
                <a:latin typeface="Times New Roman" panose="02020603050405020304" pitchFamily="18" charset="0"/>
                <a:ea typeface="Times New Roman" panose="02020603050405020304" pitchFamily="18" charset="0"/>
              </a:rPr>
              <a:t> value, store it</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if (operand1.empty())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operand1 = token;</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 else {</a:t>
            </a:r>
          </a:p>
          <a:p>
            <a:pPr marL="6350" marR="0" indent="-6350" algn="just">
              <a:lnSpc>
                <a:spcPct val="107000"/>
              </a:lnSpc>
              <a:spcAft>
                <a:spcPts val="575"/>
              </a:spcAft>
              <a:tabLst>
                <a:tab pos="1478280" algn="l"/>
              </a:tabLst>
            </a:pPr>
            <a:r>
              <a:rPr lang="en-IN" sz="1200" kern="100" dirty="0">
                <a:effectLst/>
                <a:latin typeface="Times New Roman" panose="02020603050405020304" pitchFamily="18" charset="0"/>
                <a:ea typeface="Times New Roman" panose="02020603050405020304" pitchFamily="18" charset="0"/>
              </a:rPr>
              <a:t>                    operand2 = token;</a:t>
            </a:r>
          </a:p>
        </p:txBody>
      </p:sp>
    </p:spTree>
    <p:extLst>
      <p:ext uri="{BB962C8B-B14F-4D97-AF65-F5344CB8AC3E}">
        <p14:creationId xmlns:p14="http://schemas.microsoft.com/office/powerpoint/2010/main" val="3196245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BB80A11-981C-99FB-C221-0ADA6F547F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163" y="1375705"/>
            <a:ext cx="13922073" cy="6587195"/>
          </a:xfrm>
          <a:prstGeom prst="rect">
            <a:avLst/>
          </a:prstGeom>
        </p:spPr>
      </p:pic>
    </p:spTree>
    <p:extLst>
      <p:ext uri="{BB962C8B-B14F-4D97-AF65-F5344CB8AC3E}">
        <p14:creationId xmlns:p14="http://schemas.microsoft.com/office/powerpoint/2010/main" val="2546056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78374"/>
            <a:ext cx="6799778" cy="708779"/>
          </a:xfrm>
          <a:prstGeom prst="rect">
            <a:avLst/>
          </a:prstGeom>
          <a:noFill/>
          <a:ln/>
        </p:spPr>
        <p:txBody>
          <a:bodyPr wrap="non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Optimizing Performance</a:t>
            </a:r>
            <a:endParaRPr lang="en-US" sz="4450" dirty="0"/>
          </a:p>
        </p:txBody>
      </p:sp>
      <p:sp>
        <p:nvSpPr>
          <p:cNvPr id="3" name="Shape 1"/>
          <p:cNvSpPr/>
          <p:nvPr/>
        </p:nvSpPr>
        <p:spPr>
          <a:xfrm>
            <a:off x="793790" y="2440781"/>
            <a:ext cx="2173724" cy="1306949"/>
          </a:xfrm>
          <a:prstGeom prst="roundRect">
            <a:avLst>
              <a:gd name="adj" fmla="val 7289"/>
            </a:avLst>
          </a:prstGeom>
          <a:solidFill>
            <a:srgbClr val="3D3D42"/>
          </a:solidFill>
          <a:ln w="7620">
            <a:solidFill>
              <a:srgbClr val="56565B"/>
            </a:solidFill>
            <a:prstDash val="solid"/>
          </a:ln>
        </p:spPr>
      </p:sp>
      <p:sp>
        <p:nvSpPr>
          <p:cNvPr id="4" name="Text 2"/>
          <p:cNvSpPr/>
          <p:nvPr/>
        </p:nvSpPr>
        <p:spPr>
          <a:xfrm>
            <a:off x="1028224" y="2867501"/>
            <a:ext cx="82748"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1</a:t>
            </a:r>
            <a:endParaRPr lang="en-US" sz="2200" dirty="0"/>
          </a:p>
        </p:txBody>
      </p:sp>
      <p:sp>
        <p:nvSpPr>
          <p:cNvPr id="5" name="Text 3"/>
          <p:cNvSpPr/>
          <p:nvPr/>
        </p:nvSpPr>
        <p:spPr>
          <a:xfrm>
            <a:off x="3194328" y="266759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Short-Circuiting</a:t>
            </a:r>
            <a:endParaRPr lang="en-US" sz="2200" dirty="0"/>
          </a:p>
        </p:txBody>
      </p:sp>
      <p:sp>
        <p:nvSpPr>
          <p:cNvPr id="6" name="Text 4"/>
          <p:cNvSpPr/>
          <p:nvPr/>
        </p:nvSpPr>
        <p:spPr>
          <a:xfrm>
            <a:off x="3194328" y="3158014"/>
            <a:ext cx="4723209"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Avoid unnecessary evaluations for AND and OR.</a:t>
            </a:r>
            <a:endParaRPr lang="en-US" sz="1750" dirty="0"/>
          </a:p>
        </p:txBody>
      </p:sp>
      <p:sp>
        <p:nvSpPr>
          <p:cNvPr id="7" name="Shape 5"/>
          <p:cNvSpPr/>
          <p:nvPr/>
        </p:nvSpPr>
        <p:spPr>
          <a:xfrm>
            <a:off x="3080861" y="3732490"/>
            <a:ext cx="10642402" cy="15240"/>
          </a:xfrm>
          <a:prstGeom prst="roundRect">
            <a:avLst>
              <a:gd name="adj" fmla="val 625116"/>
            </a:avLst>
          </a:prstGeom>
          <a:solidFill>
            <a:srgbClr val="56565B"/>
          </a:solidFill>
          <a:ln/>
        </p:spPr>
      </p:sp>
      <p:sp>
        <p:nvSpPr>
          <p:cNvPr id="8" name="Shape 6"/>
          <p:cNvSpPr/>
          <p:nvPr/>
        </p:nvSpPr>
        <p:spPr>
          <a:xfrm>
            <a:off x="793790" y="3861078"/>
            <a:ext cx="4347567" cy="1306949"/>
          </a:xfrm>
          <a:prstGeom prst="roundRect">
            <a:avLst>
              <a:gd name="adj" fmla="val 7289"/>
            </a:avLst>
          </a:prstGeom>
          <a:solidFill>
            <a:srgbClr val="3D3D42"/>
          </a:solidFill>
          <a:ln w="7620">
            <a:solidFill>
              <a:srgbClr val="56565B"/>
            </a:solidFill>
            <a:prstDash val="solid"/>
          </a:ln>
        </p:spPr>
      </p:sp>
      <p:sp>
        <p:nvSpPr>
          <p:cNvPr id="9" name="Text 7"/>
          <p:cNvSpPr/>
          <p:nvPr/>
        </p:nvSpPr>
        <p:spPr>
          <a:xfrm>
            <a:off x="1028224" y="4287798"/>
            <a:ext cx="162163"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2</a:t>
            </a:r>
            <a:endParaRPr lang="en-US" sz="2200" dirty="0"/>
          </a:p>
        </p:txBody>
      </p:sp>
      <p:sp>
        <p:nvSpPr>
          <p:cNvPr id="10" name="Text 8"/>
          <p:cNvSpPr/>
          <p:nvPr/>
        </p:nvSpPr>
        <p:spPr>
          <a:xfrm>
            <a:off x="5368171" y="4087892"/>
            <a:ext cx="3422571"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Expression Simplification</a:t>
            </a:r>
            <a:endParaRPr lang="en-US" sz="2200" dirty="0"/>
          </a:p>
        </p:txBody>
      </p:sp>
      <p:sp>
        <p:nvSpPr>
          <p:cNvPr id="11" name="Text 9"/>
          <p:cNvSpPr/>
          <p:nvPr/>
        </p:nvSpPr>
        <p:spPr>
          <a:xfrm>
            <a:off x="5368171" y="4578310"/>
            <a:ext cx="5544503"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Optimize expressions by applying Boolean algebra rules.</a:t>
            </a:r>
            <a:endParaRPr lang="en-US" sz="1750" dirty="0"/>
          </a:p>
        </p:txBody>
      </p:sp>
      <p:sp>
        <p:nvSpPr>
          <p:cNvPr id="12" name="Shape 10"/>
          <p:cNvSpPr/>
          <p:nvPr/>
        </p:nvSpPr>
        <p:spPr>
          <a:xfrm>
            <a:off x="5254704" y="5152787"/>
            <a:ext cx="8468558" cy="15240"/>
          </a:xfrm>
          <a:prstGeom prst="roundRect">
            <a:avLst>
              <a:gd name="adj" fmla="val 625116"/>
            </a:avLst>
          </a:prstGeom>
          <a:solidFill>
            <a:srgbClr val="56565B"/>
          </a:solidFill>
          <a:ln/>
        </p:spPr>
      </p:sp>
      <p:sp>
        <p:nvSpPr>
          <p:cNvPr id="13" name="Shape 11"/>
          <p:cNvSpPr/>
          <p:nvPr/>
        </p:nvSpPr>
        <p:spPr>
          <a:xfrm>
            <a:off x="793790" y="5281374"/>
            <a:ext cx="6521410" cy="1669852"/>
          </a:xfrm>
          <a:prstGeom prst="roundRect">
            <a:avLst>
              <a:gd name="adj" fmla="val 5705"/>
            </a:avLst>
          </a:prstGeom>
          <a:solidFill>
            <a:srgbClr val="3D3D42"/>
          </a:solidFill>
          <a:ln w="7620">
            <a:solidFill>
              <a:srgbClr val="56565B"/>
            </a:solidFill>
            <a:prstDash val="solid"/>
          </a:ln>
        </p:spPr>
      </p:sp>
      <p:sp>
        <p:nvSpPr>
          <p:cNvPr id="14" name="Text 12"/>
          <p:cNvSpPr/>
          <p:nvPr/>
        </p:nvSpPr>
        <p:spPr>
          <a:xfrm>
            <a:off x="1028224" y="5889546"/>
            <a:ext cx="165854"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3</a:t>
            </a:r>
            <a:endParaRPr lang="en-US" sz="2200" dirty="0"/>
          </a:p>
        </p:txBody>
      </p:sp>
      <p:sp>
        <p:nvSpPr>
          <p:cNvPr id="15" name="Text 13"/>
          <p:cNvSpPr/>
          <p:nvPr/>
        </p:nvSpPr>
        <p:spPr>
          <a:xfrm>
            <a:off x="7542014" y="550818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Memoization</a:t>
            </a:r>
            <a:endParaRPr lang="en-US" sz="2200" dirty="0"/>
          </a:p>
        </p:txBody>
      </p:sp>
      <p:sp>
        <p:nvSpPr>
          <p:cNvPr id="16" name="Text 14"/>
          <p:cNvSpPr/>
          <p:nvPr/>
        </p:nvSpPr>
        <p:spPr>
          <a:xfrm>
            <a:off x="7542014" y="5998607"/>
            <a:ext cx="6067782"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Store previously evaluated results to avoid redundant computations.</a:t>
            </a:r>
            <a:endParaRPr lang="en-US" sz="175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17</TotalTime>
  <Words>641</Words>
  <Application>Microsoft Office PowerPoint</Application>
  <PresentationFormat>Custom</PresentationFormat>
  <Paragraphs>118</Paragraphs>
  <Slides>10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Wingdings 3</vt:lpstr>
      <vt:lpstr>Poppins Light</vt:lpstr>
      <vt:lpstr>Century Gothic</vt:lpstr>
      <vt:lpstr>Roboto Light</vt:lpstr>
      <vt:lpstr>Times New Roman</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Rajesh Kumar Reddy Yaparla</cp:lastModifiedBy>
  <cp:revision>3</cp:revision>
  <dcterms:created xsi:type="dcterms:W3CDTF">2024-11-25T04:05:33Z</dcterms:created>
  <dcterms:modified xsi:type="dcterms:W3CDTF">2024-11-25T04:25:22Z</dcterms:modified>
</cp:coreProperties>
</file>